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1" r:id="rId8"/>
    <p:sldId id="262" r:id="rId9"/>
    <p:sldId id="269" r:id="rId10"/>
    <p:sldId id="263" r:id="rId11"/>
    <p:sldId id="265" r:id="rId12"/>
    <p:sldId id="266" r:id="rId13"/>
    <p:sldId id="267" r:id="rId14"/>
    <p:sldId id="268" r:id="rId15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388021E-319E-47A9-89E3-CE219A76F702}">
          <p14:sldIdLst>
            <p14:sldId id="256"/>
            <p14:sldId id="264"/>
            <p14:sldId id="257"/>
            <p14:sldId id="258"/>
            <p14:sldId id="259"/>
            <p14:sldId id="260"/>
            <p14:sldId id="261"/>
            <p14:sldId id="262"/>
            <p14:sldId id="269"/>
            <p14:sldId id="263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88825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243" y="1803405"/>
            <a:ext cx="9446339" cy="1825096"/>
          </a:xfrm>
        </p:spPr>
        <p:txBody>
          <a:bodyPr anchor="b">
            <a:normAutofit/>
          </a:bodyPr>
          <a:lstStyle>
            <a:lvl1pPr algn="l">
              <a:defRPr sz="59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243" y="3632201"/>
            <a:ext cx="9446339" cy="685800"/>
          </a:xfrm>
        </p:spPr>
        <p:txBody>
          <a:bodyPr>
            <a:normAutofit/>
          </a:bodyPr>
          <a:lstStyle>
            <a:lvl1pPr marL="0" indent="0" algn="l">
              <a:buNone/>
              <a:defRPr sz="19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7501" y="4314328"/>
            <a:ext cx="2910082" cy="374642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243" y="4323846"/>
            <a:ext cx="639913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5096" y="1430867"/>
            <a:ext cx="2742486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355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59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88825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622" y="753534"/>
            <a:ext cx="10817581" cy="2801935"/>
          </a:xfrm>
        </p:spPr>
        <p:txBody>
          <a:bodyPr anchor="b">
            <a:normAutofit/>
          </a:bodyPr>
          <a:lstStyle>
            <a:lvl1pPr algn="r">
              <a:defRPr sz="3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200" y="3641726"/>
            <a:ext cx="10487468" cy="955675"/>
          </a:xfrm>
        </p:spPr>
        <p:txBody>
          <a:bodyPr>
            <a:normAutofit/>
          </a:bodyPr>
          <a:lstStyle>
            <a:lvl1pPr marL="0" indent="0" algn="r">
              <a:buNone/>
              <a:defRPr sz="2199">
                <a:solidFill>
                  <a:schemeClr val="tx1">
                    <a:tint val="75000"/>
                  </a:schemeClr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2417" y="381001"/>
            <a:ext cx="2910082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622" y="381002"/>
            <a:ext cx="6989671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59623" y="381001"/>
            <a:ext cx="64358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399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621" y="2194560"/>
            <a:ext cx="5332611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593" y="2194560"/>
            <a:ext cx="5332611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015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4846" y="762000"/>
            <a:ext cx="8608358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171" y="2183802"/>
            <a:ext cx="5078668" cy="823912"/>
          </a:xfrm>
        </p:spPr>
        <p:txBody>
          <a:bodyPr anchor="b">
            <a:normAutofit/>
          </a:bodyPr>
          <a:lstStyle>
            <a:lvl1pPr marL="0" indent="0">
              <a:buNone/>
              <a:defRPr sz="27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622" y="3132667"/>
            <a:ext cx="5310392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9133" y="2183802"/>
            <a:ext cx="5104070" cy="823912"/>
          </a:xfrm>
        </p:spPr>
        <p:txBody>
          <a:bodyPr anchor="b">
            <a:normAutofit/>
          </a:bodyPr>
          <a:lstStyle>
            <a:lvl1pPr marL="0" indent="0">
              <a:buNone/>
              <a:defRPr sz="27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593" y="3132667"/>
            <a:ext cx="5332611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98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83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854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622" y="1524000"/>
            <a:ext cx="4113728" cy="1600200"/>
          </a:xfrm>
        </p:spPr>
        <p:txBody>
          <a:bodyPr anchor="b"/>
          <a:lstStyle>
            <a:lvl1pPr algn="l">
              <a:defRPr sz="31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4281" y="746760"/>
            <a:ext cx="6508923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622" y="3124200"/>
            <a:ext cx="4113728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51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621" y="1524000"/>
            <a:ext cx="6871450" cy="1600200"/>
          </a:xfrm>
        </p:spPr>
        <p:txBody>
          <a:bodyPr anchor="b"/>
          <a:lstStyle>
            <a:lvl1pPr algn="l">
              <a:defRPr sz="31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59191" y="751242"/>
            <a:ext cx="3644013" cy="5467443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621" y="3124200"/>
            <a:ext cx="687145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952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598" y="4697361"/>
            <a:ext cx="10819216" cy="819355"/>
          </a:xfrm>
        </p:spPr>
        <p:txBody>
          <a:bodyPr anchor="b"/>
          <a:lstStyle>
            <a:lvl1pPr algn="l">
              <a:defRPr sz="31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549" y="941440"/>
            <a:ext cx="10819022" cy="3478161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622" y="5516716"/>
            <a:ext cx="10817582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4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88825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622" y="753533"/>
            <a:ext cx="10817582" cy="2802467"/>
          </a:xfrm>
        </p:spPr>
        <p:txBody>
          <a:bodyPr anchor="ctr"/>
          <a:lstStyle>
            <a:lvl1pPr algn="l">
              <a:defRPr sz="31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200" y="3649134"/>
            <a:ext cx="10127878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2417" y="381001"/>
            <a:ext cx="2910082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622" y="379942"/>
            <a:ext cx="698967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59623" y="381001"/>
            <a:ext cx="64358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782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88825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201" y="753534"/>
            <a:ext cx="10148889" cy="2604495"/>
          </a:xfrm>
        </p:spPr>
        <p:txBody>
          <a:bodyPr anchor="ctr"/>
          <a:lstStyle>
            <a:lvl1pPr algn="l">
              <a:defRPr sz="31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525" y="3365557"/>
            <a:ext cx="9590238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201" y="3959863"/>
            <a:ext cx="10148889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2417" y="381001"/>
            <a:ext cx="2910082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622" y="379942"/>
            <a:ext cx="698967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59623" y="381001"/>
            <a:ext cx="64358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126" y="933450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998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1370" y="2701290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998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32458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88825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228" y="1124702"/>
            <a:ext cx="10143544" cy="2511835"/>
          </a:xfrm>
        </p:spPr>
        <p:txBody>
          <a:bodyPr anchor="b"/>
          <a:lstStyle>
            <a:lvl1pPr algn="l">
              <a:defRPr sz="31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200" y="3648316"/>
            <a:ext cx="10142012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2417" y="378884"/>
            <a:ext cx="2910082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622" y="378884"/>
            <a:ext cx="698967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59623" y="381001"/>
            <a:ext cx="64358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75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4846" y="762000"/>
            <a:ext cx="8608357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621" y="2202080"/>
            <a:ext cx="3455532" cy="617320"/>
          </a:xfrm>
        </p:spPr>
        <p:txBody>
          <a:bodyPr anchor="b">
            <a:noAutofit/>
          </a:bodyPr>
          <a:lstStyle>
            <a:lvl1pPr marL="0" indent="0">
              <a:buNone/>
              <a:defRPr sz="23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620" y="2904565"/>
            <a:ext cx="34555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7662" y="2201333"/>
            <a:ext cx="3455532" cy="626534"/>
          </a:xfrm>
        </p:spPr>
        <p:txBody>
          <a:bodyPr anchor="b">
            <a:noAutofit/>
          </a:bodyPr>
          <a:lstStyle>
            <a:lvl1pPr marL="0" indent="0">
              <a:buNone/>
              <a:defRPr sz="23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5721" y="2904067"/>
            <a:ext cx="34555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03" y="2192866"/>
            <a:ext cx="3455532" cy="626534"/>
          </a:xfrm>
        </p:spPr>
        <p:txBody>
          <a:bodyPr anchor="b">
            <a:noAutofit/>
          </a:bodyPr>
          <a:lstStyle>
            <a:lvl1pPr marL="0" indent="0">
              <a:buNone/>
              <a:defRPr sz="23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49704" y="2904565"/>
            <a:ext cx="34555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98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4846" y="762000"/>
            <a:ext cx="8608357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439" y="4191001"/>
            <a:ext cx="3450683" cy="682765"/>
          </a:xfrm>
        </p:spPr>
        <p:txBody>
          <a:bodyPr anchor="b">
            <a:noAutofit/>
          </a:bodyPr>
          <a:lstStyle>
            <a:lvl1pPr marL="0" indent="0">
              <a:buNone/>
              <a:defRPr sz="23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439" y="2362200"/>
            <a:ext cx="345068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439" y="4873765"/>
            <a:ext cx="3450683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3124" y="4191001"/>
            <a:ext cx="3448037" cy="682765"/>
          </a:xfrm>
        </p:spPr>
        <p:txBody>
          <a:bodyPr anchor="b">
            <a:noAutofit/>
          </a:bodyPr>
          <a:lstStyle>
            <a:lvl1pPr marL="0" indent="0">
              <a:buNone/>
              <a:defRPr sz="23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3124" y="2362200"/>
            <a:ext cx="344803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3125" y="4873764"/>
            <a:ext cx="3448037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7635" y="4191001"/>
            <a:ext cx="3455569" cy="682765"/>
          </a:xfrm>
        </p:spPr>
        <p:txBody>
          <a:bodyPr anchor="b">
            <a:noAutofit/>
          </a:bodyPr>
          <a:lstStyle>
            <a:lvl1pPr marL="0" indent="0">
              <a:buNone/>
              <a:defRPr sz="2399" b="0">
                <a:solidFill>
                  <a:schemeClr val="tx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7759" y="2362200"/>
            <a:ext cx="344698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7635" y="4873762"/>
            <a:ext cx="3451546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24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622" y="2194560"/>
            <a:ext cx="10817582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7333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88825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6339" y="745067"/>
            <a:ext cx="2056864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200" y="745068"/>
            <a:ext cx="8202064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2417" y="379942"/>
            <a:ext cx="2910082" cy="365125"/>
          </a:xfrm>
        </p:spPr>
        <p:txBody>
          <a:bodyPr/>
          <a:lstStyle>
            <a:lvl1pPr algn="r">
              <a:defRPr/>
            </a:lvl1pPr>
          </a:lstStyle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622" y="381001"/>
            <a:ext cx="698967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59623" y="381001"/>
            <a:ext cx="64358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897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4846" y="764373"/>
            <a:ext cx="8608358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622" y="2194561"/>
            <a:ext cx="10817582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3122" y="6356351"/>
            <a:ext cx="2910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621" y="6355846"/>
            <a:ext cx="7770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0718" y="38100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58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r" defTabSz="914126" rtl="0" eaLnBrk="1" latinLnBrk="0" hangingPunct="1">
        <a:lnSpc>
          <a:spcPct val="90000"/>
        </a:lnSpc>
        <a:spcBef>
          <a:spcPct val="0"/>
        </a:spcBef>
        <a:buNone/>
        <a:defRPr sz="3999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243" y="1169376"/>
            <a:ext cx="9446339" cy="2601546"/>
          </a:xfrm>
        </p:spPr>
        <p:txBody>
          <a:bodyPr>
            <a:normAutofit/>
          </a:bodyPr>
          <a:lstStyle/>
          <a:p>
            <a:pPr algn="ctr"/>
            <a:r>
              <a:rPr lang="ro-RO" sz="2200" b="1" dirty="0"/>
              <a:t>DISEMINARE CURS ERASMUS+</a:t>
            </a:r>
            <a:br>
              <a:rPr lang="ro-RO" sz="2200" b="1" dirty="0"/>
            </a:br>
            <a:br>
              <a:rPr lang="ro-RO" sz="2200" b="1" dirty="0"/>
            </a:br>
            <a:r>
              <a:rPr lang="en-US" sz="2200" b="1" dirty="0"/>
              <a:t>AI and the 6Cs for Future-Ready</a:t>
            </a:r>
            <a:r>
              <a:rPr lang="ro-RO" sz="2200" b="1" dirty="0"/>
              <a:t> Teaching</a:t>
            </a:r>
            <a:br>
              <a:rPr lang="ro-RO" sz="2200" b="1" dirty="0"/>
            </a:br>
            <a:r>
              <a:rPr lang="ro-RO" sz="2200" b="1" dirty="0"/>
              <a:t>HELSINKI 30.06.2025 – 05.07.2025</a:t>
            </a:r>
            <a:br>
              <a:rPr lang="ro-RO" dirty="0"/>
            </a:br>
            <a:endParaRPr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C1D5EB65-1254-4676-7A62-7A35889788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243" y="3770922"/>
            <a:ext cx="9446339" cy="1249486"/>
          </a:xfrm>
        </p:spPr>
        <p:txBody>
          <a:bodyPr>
            <a:normAutofit fontScale="85000" lnSpcReduction="20000"/>
          </a:bodyPr>
          <a:lstStyle/>
          <a:p>
            <a:r>
              <a:rPr lang="ro-RO" dirty="0"/>
              <a:t>Participanți</a:t>
            </a:r>
          </a:p>
          <a:p>
            <a:r>
              <a:rPr lang="ro-RO" dirty="0"/>
              <a:t>Prof.drd. Corina Raluca Dawed</a:t>
            </a:r>
          </a:p>
          <a:p>
            <a:r>
              <a:rPr lang="ro-RO" dirty="0"/>
              <a:t>Prof.dr. Cornelia Anca Harabagiu</a:t>
            </a:r>
          </a:p>
          <a:p>
            <a:r>
              <a:rPr lang="ro-RO" dirty="0"/>
              <a:t>Prof. Ana – Maria Crețu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20F740-AADC-6B49-5E86-88BD75B88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335330" y="742607"/>
            <a:ext cx="1712595" cy="3740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A58DA9-49A4-2DE6-4D91-55EAC8354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774" y="115643"/>
            <a:ext cx="1110079" cy="10801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D8428CD-6196-43BB-F4A5-9329AB4C3C69}"/>
              </a:ext>
            </a:extLst>
          </p:cNvPr>
          <p:cNvSpPr txBox="1"/>
          <p:nvPr/>
        </p:nvSpPr>
        <p:spPr>
          <a:xfrm>
            <a:off x="1977727" y="1297743"/>
            <a:ext cx="10020298" cy="4365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INTRODUCERE</a:t>
            </a:r>
            <a:endParaRPr lang="ro-RO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 peisajul educațional în continuă schimbare, școlile, profesorii și elevii se confruntă cu dubla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provocare de a integra abilitățile secolului XXI, cunoscute sub numele de cei 6C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(Creativitate, Gândire Critică, Comunicare, Colaborare, Caracter și Cetățenie) 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și de a se adapta la influența tot mai mare a Inteligenței Artificiale (IA) în mediile de învățare.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Educatorii caută modalități eficiente de a combina aceste abilități esențiale cu IA pentru a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îmbunătăți implicarea elevilor și rezultatele învățării.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Cursul are ca scop dotarea participanților cu abilitățile și cunoștințele necesare pentru a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integra eficient cei 6C cu IA, în practicile lor didactice.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 explicarea nuanțelor atât ale celor 6C, cât și ale aplicațiilor IA în educație, cursul va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permite educatorilor să creeze medii de învățare mai dinamice, incluzive și pregătite pentru viitor.</a:t>
            </a:r>
          </a:p>
        </p:txBody>
      </p:sp>
    </p:spTree>
    <p:extLst>
      <p:ext uri="{BB962C8B-B14F-4D97-AF65-F5344CB8AC3E}">
        <p14:creationId xmlns:p14="http://schemas.microsoft.com/office/powerpoint/2010/main" val="2225273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622" y="2194561"/>
            <a:ext cx="4334786" cy="4024125"/>
          </a:xfrm>
        </p:spPr>
        <p:txBody>
          <a:bodyPr/>
          <a:lstStyle/>
          <a:p>
            <a:endParaRPr dirty="0"/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 err="1"/>
              <a:t>Provocările</a:t>
            </a:r>
            <a:r>
              <a:rPr dirty="0"/>
              <a:t> </a:t>
            </a:r>
            <a:r>
              <a:rPr dirty="0" err="1"/>
              <a:t>educației</a:t>
            </a:r>
            <a:r>
              <a:rPr dirty="0"/>
              <a:t> </a:t>
            </a:r>
            <a:r>
              <a:rPr dirty="0" err="1"/>
              <a:t>moderne</a:t>
            </a:r>
            <a:endParaRPr dirty="0"/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/>
              <a:t> </a:t>
            </a:r>
            <a:r>
              <a:rPr dirty="0" err="1"/>
              <a:t>Integrarea</a:t>
            </a:r>
            <a:r>
              <a:rPr dirty="0"/>
              <a:t> </a:t>
            </a:r>
            <a:r>
              <a:rPr dirty="0" err="1"/>
              <a:t>abilităților</a:t>
            </a:r>
            <a:r>
              <a:rPr dirty="0"/>
              <a:t> </a:t>
            </a:r>
            <a:r>
              <a:rPr dirty="0" err="1"/>
              <a:t>secolului</a:t>
            </a:r>
            <a:r>
              <a:rPr dirty="0"/>
              <a:t> XXI (</a:t>
            </a:r>
            <a:r>
              <a:rPr dirty="0" err="1"/>
              <a:t>cei</a:t>
            </a:r>
            <a:r>
              <a:rPr dirty="0"/>
              <a:t> 6C)</a:t>
            </a:r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 err="1"/>
              <a:t>Adaptarea</a:t>
            </a:r>
            <a:r>
              <a:rPr dirty="0"/>
              <a:t> la </a:t>
            </a:r>
            <a:r>
              <a:rPr dirty="0" err="1"/>
              <a:t>influența</a:t>
            </a:r>
            <a:r>
              <a:rPr dirty="0"/>
              <a:t> tot </a:t>
            </a:r>
            <a:r>
              <a:rPr dirty="0" err="1"/>
              <a:t>mai</a:t>
            </a:r>
            <a:r>
              <a:rPr dirty="0"/>
              <a:t> mare a </a:t>
            </a:r>
            <a:r>
              <a:rPr dirty="0" err="1"/>
              <a:t>Inteligenței</a:t>
            </a:r>
            <a:r>
              <a:rPr dirty="0"/>
              <a:t> </a:t>
            </a:r>
            <a:r>
              <a:rPr dirty="0" err="1"/>
              <a:t>Artificiale</a:t>
            </a:r>
            <a:r>
              <a:rPr dirty="0"/>
              <a:t> (IA)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AD361D-A539-25ED-3592-A2F681CEA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206" y="2259623"/>
            <a:ext cx="6201266" cy="351350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14745ED9-AC6F-CC08-DFC9-CE3E014E7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sz="4000" dirty="0"/>
              <a:t>Integrarea celor 6C folosind Inteligența Artificială în Educație</a:t>
            </a:r>
            <a:br>
              <a:rPr lang="ro-RO" sz="4000" dirty="0"/>
            </a:br>
            <a:endParaRPr lang="ro-R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dirty="0"/>
              <a:t>Cei 6C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622" y="2194561"/>
            <a:ext cx="3631401" cy="4024125"/>
          </a:xfrm>
        </p:spPr>
        <p:txBody>
          <a:bodyPr/>
          <a:lstStyle/>
          <a:p>
            <a:endParaRPr dirty="0"/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 err="1"/>
              <a:t>Creativitate</a:t>
            </a:r>
            <a:endParaRPr dirty="0"/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 err="1"/>
              <a:t>Gândire</a:t>
            </a:r>
            <a:r>
              <a:rPr dirty="0"/>
              <a:t> </a:t>
            </a:r>
            <a:r>
              <a:rPr dirty="0" err="1"/>
              <a:t>Critică</a:t>
            </a:r>
            <a:endParaRPr dirty="0"/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 err="1"/>
              <a:t>Comunicare</a:t>
            </a:r>
            <a:endParaRPr dirty="0"/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 err="1"/>
              <a:t>Colaborare</a:t>
            </a:r>
            <a:endParaRPr dirty="0"/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/>
              <a:t>Caracter</a:t>
            </a:r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 err="1"/>
              <a:t>Cetățenie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13C55B-BF29-B43C-1D90-34582839E7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785" y="2057400"/>
            <a:ext cx="6600848" cy="402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Rolul Inteligenței Artificiale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622" y="2194562"/>
            <a:ext cx="3763286" cy="3899066"/>
          </a:xfrm>
        </p:spPr>
        <p:txBody>
          <a:bodyPr/>
          <a:lstStyle/>
          <a:p>
            <a:endParaRPr dirty="0"/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 err="1"/>
              <a:t>Îmbunătățește</a:t>
            </a:r>
            <a:r>
              <a:rPr dirty="0"/>
              <a:t> </a:t>
            </a:r>
            <a:r>
              <a:rPr dirty="0" err="1"/>
              <a:t>implicarea</a:t>
            </a:r>
            <a:r>
              <a:rPr dirty="0"/>
              <a:t> </a:t>
            </a:r>
            <a:r>
              <a:rPr dirty="0" err="1"/>
              <a:t>elevilor</a:t>
            </a:r>
            <a:endParaRPr dirty="0"/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 err="1"/>
              <a:t>Optimizează</a:t>
            </a:r>
            <a:r>
              <a:rPr dirty="0"/>
              <a:t> </a:t>
            </a:r>
            <a:r>
              <a:rPr dirty="0" err="1"/>
              <a:t>rezultatele</a:t>
            </a:r>
            <a:r>
              <a:rPr dirty="0"/>
              <a:t> </a:t>
            </a:r>
            <a:r>
              <a:rPr dirty="0" err="1"/>
              <a:t>învățării</a:t>
            </a:r>
            <a:endParaRPr dirty="0"/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 err="1"/>
              <a:t>Sprijină</a:t>
            </a:r>
            <a:r>
              <a:rPr dirty="0"/>
              <a:t> </a:t>
            </a:r>
            <a:r>
              <a:rPr dirty="0" err="1"/>
              <a:t>profesorii</a:t>
            </a:r>
            <a:r>
              <a:rPr dirty="0"/>
              <a:t> </a:t>
            </a:r>
            <a:r>
              <a:rPr dirty="0" err="1"/>
              <a:t>în</a:t>
            </a:r>
            <a:r>
              <a:rPr dirty="0"/>
              <a:t> </a:t>
            </a:r>
            <a:r>
              <a:rPr dirty="0" err="1"/>
              <a:t>personalizarea</a:t>
            </a:r>
            <a:r>
              <a:rPr dirty="0"/>
              <a:t> </a:t>
            </a:r>
            <a:r>
              <a:rPr dirty="0" err="1"/>
              <a:t>lecțiilor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F84434-34B8-D170-74F7-004C352BB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423" y="1887701"/>
            <a:ext cx="6079704" cy="49702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Obiectivele cursului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622" y="2194561"/>
            <a:ext cx="4967832" cy="4024125"/>
          </a:xfrm>
        </p:spPr>
        <p:txBody>
          <a:bodyPr/>
          <a:lstStyle/>
          <a:p>
            <a:endParaRPr dirty="0"/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 err="1"/>
              <a:t>Înțelegerea</a:t>
            </a:r>
            <a:r>
              <a:rPr dirty="0"/>
              <a:t> </a:t>
            </a:r>
            <a:r>
              <a:rPr dirty="0" err="1"/>
              <a:t>importanței</a:t>
            </a:r>
            <a:r>
              <a:rPr dirty="0"/>
              <a:t> </a:t>
            </a:r>
            <a:r>
              <a:rPr dirty="0" err="1"/>
              <a:t>celor</a:t>
            </a:r>
            <a:r>
              <a:rPr dirty="0"/>
              <a:t> 6C</a:t>
            </a:r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 err="1"/>
              <a:t>Explorarea</a:t>
            </a:r>
            <a:r>
              <a:rPr dirty="0"/>
              <a:t> </a:t>
            </a:r>
            <a:r>
              <a:rPr dirty="0" err="1"/>
              <a:t>instrumentelor</a:t>
            </a:r>
            <a:r>
              <a:rPr dirty="0"/>
              <a:t> de IA </a:t>
            </a:r>
            <a:r>
              <a:rPr dirty="0" err="1"/>
              <a:t>pentru</a:t>
            </a:r>
            <a:r>
              <a:rPr dirty="0"/>
              <a:t> </a:t>
            </a:r>
            <a:r>
              <a:rPr dirty="0" err="1"/>
              <a:t>predare</a:t>
            </a:r>
            <a:r>
              <a:rPr dirty="0"/>
              <a:t> </a:t>
            </a:r>
            <a:r>
              <a:rPr dirty="0" err="1"/>
              <a:t>și</a:t>
            </a:r>
            <a:r>
              <a:rPr dirty="0"/>
              <a:t> </a:t>
            </a:r>
            <a:r>
              <a:rPr dirty="0" err="1"/>
              <a:t>învățare</a:t>
            </a:r>
            <a:endParaRPr dirty="0"/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 err="1"/>
              <a:t>Dezvoltarea</a:t>
            </a:r>
            <a:r>
              <a:rPr dirty="0"/>
              <a:t> </a:t>
            </a:r>
            <a:r>
              <a:rPr dirty="0" err="1"/>
              <a:t>strategiilor</a:t>
            </a:r>
            <a:r>
              <a:rPr dirty="0"/>
              <a:t> de </a:t>
            </a:r>
            <a:r>
              <a:rPr dirty="0" err="1"/>
              <a:t>integrare</a:t>
            </a:r>
            <a:r>
              <a:rPr dirty="0"/>
              <a:t> IA </a:t>
            </a:r>
            <a:r>
              <a:rPr dirty="0" err="1"/>
              <a:t>în</a:t>
            </a:r>
            <a:r>
              <a:rPr dirty="0"/>
              <a:t> </a:t>
            </a:r>
            <a:r>
              <a:rPr dirty="0" err="1"/>
              <a:t>planurile</a:t>
            </a:r>
            <a:r>
              <a:rPr dirty="0"/>
              <a:t> de </a:t>
            </a:r>
            <a:r>
              <a:rPr dirty="0" err="1"/>
              <a:t>lecție</a:t>
            </a:r>
            <a:endParaRPr dirty="0"/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 err="1"/>
              <a:t>Conștientizarea</a:t>
            </a:r>
            <a:r>
              <a:rPr dirty="0"/>
              <a:t> </a:t>
            </a:r>
            <a:r>
              <a:rPr dirty="0" err="1"/>
              <a:t>aspectelor</a:t>
            </a:r>
            <a:r>
              <a:rPr dirty="0"/>
              <a:t> </a:t>
            </a:r>
            <a:r>
              <a:rPr dirty="0" err="1"/>
              <a:t>etice</a:t>
            </a:r>
            <a:r>
              <a:rPr dirty="0"/>
              <a:t> </a:t>
            </a:r>
            <a:r>
              <a:rPr dirty="0" err="1"/>
              <a:t>și</a:t>
            </a:r>
            <a:r>
              <a:rPr dirty="0"/>
              <a:t> </a:t>
            </a:r>
            <a:r>
              <a:rPr dirty="0" err="1"/>
              <a:t>provocărilor</a:t>
            </a:r>
            <a:r>
              <a:rPr dirty="0"/>
              <a:t> 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B00603-D312-9C3E-E26F-D6C38613D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412" y="2737017"/>
            <a:ext cx="5760720" cy="3356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Rezultatele învățării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1803" y="2194561"/>
            <a:ext cx="3631401" cy="4024125"/>
          </a:xfrm>
        </p:spPr>
        <p:txBody>
          <a:bodyPr/>
          <a:lstStyle/>
          <a:p>
            <a:endParaRPr dirty="0"/>
          </a:p>
          <a:p>
            <a:pPr marL="0" indent="0">
              <a:buNone/>
              <a:defRPr sz="2400">
                <a:solidFill>
                  <a:srgbClr val="282828"/>
                </a:solidFill>
              </a:defRPr>
            </a:pPr>
            <a:r>
              <a:rPr dirty="0" err="1"/>
              <a:t>Crearea</a:t>
            </a:r>
            <a:r>
              <a:rPr dirty="0"/>
              <a:t> </a:t>
            </a:r>
            <a:r>
              <a:rPr dirty="0" err="1"/>
              <a:t>unui</a:t>
            </a:r>
            <a:r>
              <a:rPr dirty="0"/>
              <a:t> </a:t>
            </a:r>
            <a:r>
              <a:rPr dirty="0" err="1"/>
              <a:t>mediu</a:t>
            </a:r>
            <a:r>
              <a:rPr dirty="0"/>
              <a:t> de </a:t>
            </a:r>
            <a:r>
              <a:rPr dirty="0" err="1"/>
              <a:t>învățare</a:t>
            </a:r>
            <a:r>
              <a:rPr dirty="0"/>
              <a:t>:</a:t>
            </a:r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 err="1"/>
              <a:t>Colaborativ</a:t>
            </a:r>
            <a:endParaRPr dirty="0"/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 err="1"/>
              <a:t>Incluziv</a:t>
            </a:r>
            <a:endParaRPr dirty="0"/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/>
              <a:t>Digital </a:t>
            </a:r>
            <a:r>
              <a:rPr dirty="0" err="1"/>
              <a:t>îmbunătățit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4A4073-A2D6-3971-4D97-020D27183050}"/>
              </a:ext>
            </a:extLst>
          </p:cNvPr>
          <p:cNvSpPr txBox="1"/>
          <p:nvPr/>
        </p:nvSpPr>
        <p:spPr>
          <a:xfrm>
            <a:off x="685621" y="2055556"/>
            <a:ext cx="6093068" cy="28604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Cursul îi ajută pe participanți să: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Înțeleagă importanța celor 6 C în educația modernă;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Exploreze instrumentele de inteligență artificială care îmbunătățesc predarea și învățarea în contextul celor 6 C;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Dezvolte strategii pentru integrarea inteligenței artificiale în planurile de lecție care se concentrează pe cei 6 C;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Recunoască considerațiile etice și provocările utilizării inteligenței artificiale în educație;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DAA9159-D6BB-F6D8-549D-30A499DD492F}"/>
              </a:ext>
            </a:extLst>
          </p:cNvPr>
          <p:cNvSpPr/>
          <p:nvPr/>
        </p:nvSpPr>
        <p:spPr>
          <a:xfrm>
            <a:off x="6605364" y="3485787"/>
            <a:ext cx="1187321" cy="42203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Concluzii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621" y="2194561"/>
            <a:ext cx="4422709" cy="4024125"/>
          </a:xfrm>
        </p:spPr>
        <p:txBody>
          <a:bodyPr/>
          <a:lstStyle/>
          <a:p>
            <a:endParaRPr dirty="0"/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 err="1"/>
              <a:t>Integrarea</a:t>
            </a:r>
            <a:r>
              <a:rPr dirty="0"/>
              <a:t> </a:t>
            </a:r>
            <a:r>
              <a:rPr dirty="0" err="1"/>
              <a:t>celor</a:t>
            </a:r>
            <a:r>
              <a:rPr dirty="0"/>
              <a:t> 6C </a:t>
            </a:r>
            <a:r>
              <a:rPr lang="ro-RO" dirty="0"/>
              <a:t>prin</a:t>
            </a:r>
            <a:r>
              <a:rPr dirty="0"/>
              <a:t> IA = </a:t>
            </a:r>
            <a:r>
              <a:rPr dirty="0" err="1"/>
              <a:t>Educație</a:t>
            </a:r>
            <a:r>
              <a:rPr dirty="0"/>
              <a:t> </a:t>
            </a:r>
            <a:r>
              <a:rPr dirty="0" err="1"/>
              <a:t>pregătită</a:t>
            </a:r>
            <a:r>
              <a:rPr dirty="0"/>
              <a:t> </a:t>
            </a:r>
            <a:r>
              <a:rPr dirty="0" err="1"/>
              <a:t>pentru</a:t>
            </a:r>
            <a:r>
              <a:rPr dirty="0"/>
              <a:t> </a:t>
            </a:r>
            <a:r>
              <a:rPr dirty="0" err="1"/>
              <a:t>viitor</a:t>
            </a:r>
            <a:endParaRPr dirty="0"/>
          </a:p>
          <a:p>
            <a:pPr>
              <a:defRPr sz="2400">
                <a:solidFill>
                  <a:srgbClr val="282828"/>
                </a:solidFill>
              </a:defRPr>
            </a:pPr>
            <a:r>
              <a:rPr dirty="0" err="1"/>
              <a:t>Profesorii</a:t>
            </a:r>
            <a:r>
              <a:rPr dirty="0"/>
              <a:t> </a:t>
            </a:r>
            <a:r>
              <a:rPr dirty="0" err="1"/>
              <a:t>devin</a:t>
            </a:r>
            <a:r>
              <a:rPr dirty="0"/>
              <a:t> </a:t>
            </a:r>
            <a:r>
              <a:rPr dirty="0" err="1"/>
              <a:t>facilitatori</a:t>
            </a:r>
            <a:r>
              <a:rPr dirty="0"/>
              <a:t> ai </a:t>
            </a:r>
            <a:r>
              <a:rPr dirty="0" err="1"/>
              <a:t>unei</a:t>
            </a:r>
            <a:r>
              <a:rPr dirty="0"/>
              <a:t> </a:t>
            </a:r>
            <a:r>
              <a:rPr dirty="0" err="1"/>
              <a:t>învățări</a:t>
            </a:r>
            <a:r>
              <a:rPr dirty="0"/>
              <a:t> </a:t>
            </a:r>
            <a:r>
              <a:rPr dirty="0" err="1"/>
              <a:t>moderne</a:t>
            </a:r>
            <a:r>
              <a:rPr dirty="0"/>
              <a:t>, </a:t>
            </a:r>
            <a:r>
              <a:rPr dirty="0" err="1"/>
              <a:t>dinamice</a:t>
            </a:r>
            <a:r>
              <a:rPr dirty="0"/>
              <a:t> </a:t>
            </a:r>
            <a:r>
              <a:rPr dirty="0" err="1"/>
              <a:t>și</a:t>
            </a:r>
            <a:r>
              <a:rPr dirty="0"/>
              <a:t> </a:t>
            </a:r>
            <a:r>
              <a:rPr dirty="0" err="1"/>
              <a:t>responsabile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888A28-BA32-C212-F489-C9739F17F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475" y="2132843"/>
            <a:ext cx="5760720" cy="3242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055FD3-5EBD-9BC7-CB70-A848625A5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592" y="794698"/>
            <a:ext cx="7439635" cy="55797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88B9D7-B383-A4AC-E0E9-D6D82085C2C6}"/>
              </a:ext>
            </a:extLst>
          </p:cNvPr>
          <p:cNvSpPr txBox="1"/>
          <p:nvPr/>
        </p:nvSpPr>
        <p:spPr>
          <a:xfrm>
            <a:off x="888023" y="2092569"/>
            <a:ext cx="2743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dirty="0"/>
              <a:t>FINALIZAREA CURSULUI</a:t>
            </a:r>
          </a:p>
        </p:txBody>
      </p:sp>
    </p:spTree>
    <p:extLst>
      <p:ext uri="{BB962C8B-B14F-4D97-AF65-F5344CB8AC3E}">
        <p14:creationId xmlns:p14="http://schemas.microsoft.com/office/powerpoint/2010/main" val="2315493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44C258D-015F-DC20-024C-378643D60C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8769" y="2057401"/>
            <a:ext cx="4287009" cy="402431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3F84016-C359-AB05-E54D-9F8B47C7D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GHIDUL PENTRU UTILIZAREA INTELIGENȚEI ARTIFICIALE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8262A3F2-1E45-168B-33C4-B399DF45F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6601" y="2427789"/>
            <a:ext cx="6243013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16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16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16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16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16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16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16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16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1650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1650" algn="r"/>
              </a:tabLst>
            </a:pPr>
            <a:r>
              <a:rPr kumimoji="0" lang="ro-RO" altLang="ro-RO" sz="1400" b="0" i="0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CAPITOLE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1650" algn="r"/>
              </a:tabLst>
            </a:pPr>
            <a:endParaRPr kumimoji="0" lang="ro-RO" altLang="ro-RO" sz="1400" b="0" i="0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1650" algn="r"/>
              </a:tabLst>
            </a:pPr>
            <a:r>
              <a:rPr lang="ro-RO" altLang="ro-RO" sz="1400" dirty="0"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1.INTRODUCERE</a:t>
            </a:r>
            <a:endParaRPr kumimoji="0" lang="ro-RO" altLang="ro-RO" sz="1400" b="0" i="0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1650" algn="r"/>
              </a:tabLst>
            </a:pPr>
            <a:r>
              <a:rPr kumimoji="0" lang="ro-RO" altLang="ro-RO" sz="1400" b="0" i="0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2. REPERE CONCEPTUALE ȘI POLITICI EDUCAȚIONALE</a:t>
            </a:r>
          </a:p>
          <a:p>
            <a:pPr lvl="0" defTabSz="914400"/>
            <a:r>
              <a:rPr lang="ro-RO" alt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o-RO" sz="1400" dirty="0"/>
              <a:t> </a:t>
            </a:r>
            <a:r>
              <a:rPr 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ROLURILE ÎN NOUL ECOSISTEM EDUCAȚIONAL</a:t>
            </a:r>
          </a:p>
          <a:p>
            <a:pPr lvl="0" defTabSz="914400"/>
            <a:r>
              <a:rPr lang="ro-RO" alt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o-RO" sz="1400" dirty="0"/>
              <a:t> </a:t>
            </a:r>
            <a:r>
              <a:rPr 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CRITERII PENTRU SELECȚIA ȘI UTILIZAREA RESPONSABILĂ A APLICAȚIILOR DE IA</a:t>
            </a:r>
          </a:p>
          <a:p>
            <a:pPr lvl="0" defTabSz="914400"/>
            <a:r>
              <a:rPr lang="ro-RO" alt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INTEGRAREA IA ÎN PROCESUL DIDACTIC</a:t>
            </a:r>
          </a:p>
          <a:p>
            <a:pPr lvl="0" defTabSz="914400"/>
            <a:r>
              <a:rPr 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APLICAȚII IA ÎN ACTIVITATEA DIDACTICĂ – PE ARII CURRICULARE</a:t>
            </a:r>
          </a:p>
          <a:p>
            <a:pPr lvl="0" defTabSz="914400"/>
            <a:r>
              <a:rPr lang="ro-RO" alt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ACTIVITĂȚI DE CONSOLIDARE ȘI EXERSARE CU SPRIJINUL IA</a:t>
            </a:r>
          </a:p>
          <a:p>
            <a:pPr lvl="0" defTabSz="914400"/>
            <a:r>
              <a:rPr lang="ro-RO" alt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EVALUARE ȘI FEEDBACK AUTOMATIZAT – LIMITE, PRECAUȚII</a:t>
            </a:r>
          </a:p>
          <a:p>
            <a:pPr lvl="0" defTabSz="914400"/>
            <a:r>
              <a:rPr lang="ro-RO" alt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RISCURI, LIMITE ȘI PROVOCĂRI</a:t>
            </a:r>
          </a:p>
          <a:p>
            <a:pPr lvl="0" defTabSz="914400"/>
            <a:r>
              <a:rPr lang="ro-RO" alt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ÎNVĂȚARE COLABORATIVĂ, CREATIVITATE ȘI GÂNDIRE CRITICĂ</a:t>
            </a:r>
          </a:p>
          <a:p>
            <a:pPr lvl="0" defTabSz="914400"/>
            <a:r>
              <a:rPr lang="ro-RO" alt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FORMARE CONTINUĂ ȘI SPRIJIN PENTRU CADRELE DIDACTICE</a:t>
            </a:r>
          </a:p>
          <a:p>
            <a:pPr lvl="0" defTabSz="914400"/>
            <a:r>
              <a:rPr lang="ro-RO" alt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ro-R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CONCLUZII ȘI RECOMANDĂRI FINALE</a:t>
            </a:r>
            <a:endParaRPr lang="ro-RO" altLang="ro-RO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F83CA-6A53-2A23-6A17-F0BABEB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622" y="753534"/>
            <a:ext cx="10817581" cy="1356619"/>
          </a:xfrm>
        </p:spPr>
        <p:txBody>
          <a:bodyPr>
            <a:normAutofit/>
          </a:bodyPr>
          <a:lstStyle/>
          <a:p>
            <a:pPr algn="l"/>
            <a:r>
              <a:rPr lang="ro-RO" dirty="0"/>
              <a:t>SARCINĂ DE LUCRU</a:t>
            </a:r>
            <a:br>
              <a:rPr lang="ro-RO" dirty="0"/>
            </a:br>
            <a:r>
              <a:rPr lang="ro-RO" sz="2000" dirty="0"/>
              <a:t>pentru capitolele 1, 2, 3, 4, 5 și  9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A690-69B2-AB52-39D9-B7ED9472B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7485" y="2604234"/>
            <a:ext cx="10487468" cy="2354628"/>
          </a:xfrm>
        </p:spPr>
        <p:txBody>
          <a:bodyPr>
            <a:normAutofit lnSpcReduction="10000"/>
          </a:bodyPr>
          <a:lstStyle/>
          <a:p>
            <a:pPr algn="ctr"/>
            <a:r>
              <a:rPr lang="ro-RO" dirty="0">
                <a:solidFill>
                  <a:schemeClr val="tx1"/>
                </a:solidFill>
              </a:rPr>
              <a:t>Identificați cele mai interesante și provocatoare idei, în perspectiva dvs. , din capitolul alocat echipei .</a:t>
            </a:r>
          </a:p>
          <a:p>
            <a:pPr algn="ctr"/>
            <a:endParaRPr lang="ro-RO" dirty="0">
              <a:solidFill>
                <a:schemeClr val="tx1"/>
              </a:solidFill>
            </a:endParaRPr>
          </a:p>
          <a:p>
            <a:pPr algn="ctr"/>
            <a:r>
              <a:rPr lang="ro-RO" dirty="0">
                <a:solidFill>
                  <a:schemeClr val="tx1"/>
                </a:solidFill>
              </a:rPr>
              <a:t>Timp de lucru 20min</a:t>
            </a:r>
          </a:p>
          <a:p>
            <a:pPr algn="ctr"/>
            <a:r>
              <a:rPr lang="ro-RO" dirty="0">
                <a:solidFill>
                  <a:schemeClr val="tx1"/>
                </a:solidFill>
              </a:rPr>
              <a:t>Prezentați în format digital concluziile echipei dvs </a:t>
            </a:r>
          </a:p>
          <a:p>
            <a:pPr algn="ctr"/>
            <a:r>
              <a:rPr lang="ro-RO" dirty="0">
                <a:solidFill>
                  <a:schemeClr val="tx1"/>
                </a:solidFill>
              </a:rPr>
              <a:t>(maxim 10min ptr fiecare echipă)</a:t>
            </a:r>
          </a:p>
        </p:txBody>
      </p:sp>
    </p:spTree>
    <p:extLst>
      <p:ext uri="{BB962C8B-B14F-4D97-AF65-F5344CB8AC3E}">
        <p14:creationId xmlns:p14="http://schemas.microsoft.com/office/powerpoint/2010/main" val="437537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70332-2D9C-0B41-0688-21132A4B6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783" y="1283118"/>
            <a:ext cx="10205693" cy="4669274"/>
          </a:xfrm>
        </p:spPr>
        <p:txBody>
          <a:bodyPr>
            <a:normAutofit fontScale="90000"/>
          </a:bodyPr>
          <a:lstStyle/>
          <a:p>
            <a:pPr algn="l"/>
            <a:r>
              <a:rPr lang="ro-RO" dirty="0"/>
              <a:t>Cum scriem prompturi ???</a:t>
            </a:r>
            <a:br>
              <a:rPr lang="ro-RO" dirty="0"/>
            </a:br>
            <a:br>
              <a:rPr lang="ro-RO" dirty="0"/>
            </a:br>
            <a:r>
              <a:rPr lang="ro-RO" dirty="0"/>
              <a:t>Cele mai interesante aplicații ale IA </a:t>
            </a:r>
            <a:br>
              <a:rPr lang="ro-RO" dirty="0"/>
            </a:br>
            <a:br>
              <a:rPr lang="ro-RO" dirty="0"/>
            </a:br>
            <a:r>
              <a:rPr lang="ro-RO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simple show</a:t>
            </a:r>
            <a:br>
              <a:rPr lang="ro-RO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o-RO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magic school</a:t>
            </a:r>
            <a:br>
              <a:rPr lang="ro-RO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br>
              <a:rPr lang="ro-RO" i="1" dirty="0"/>
            </a:br>
            <a:r>
              <a:rPr lang="ro-RO" i="1" dirty="0">
                <a:solidFill>
                  <a:srgbClr val="00B0F0"/>
                </a:solidFill>
              </a:rPr>
              <a:t>invideo</a:t>
            </a:r>
            <a:br>
              <a:rPr lang="ro-RO" i="1" dirty="0">
                <a:solidFill>
                  <a:srgbClr val="00B0F0"/>
                </a:solidFill>
              </a:rPr>
            </a:br>
            <a:r>
              <a:rPr lang="ro-RO" i="1" dirty="0">
                <a:solidFill>
                  <a:srgbClr val="00B0F0"/>
                </a:solidFill>
              </a:rPr>
              <a:t>figjam</a:t>
            </a:r>
          </a:p>
        </p:txBody>
      </p:sp>
    </p:spTree>
    <p:extLst>
      <p:ext uri="{BB962C8B-B14F-4D97-AF65-F5344CB8AC3E}">
        <p14:creationId xmlns:p14="http://schemas.microsoft.com/office/powerpoint/2010/main" val="1930092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BD542-4F27-DFF5-0FD8-3372692BD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14283-329C-CCD1-218C-4CF140780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622" y="753534"/>
            <a:ext cx="10817581" cy="1356619"/>
          </a:xfrm>
        </p:spPr>
        <p:txBody>
          <a:bodyPr>
            <a:normAutofit/>
          </a:bodyPr>
          <a:lstStyle/>
          <a:p>
            <a:pPr algn="l"/>
            <a:r>
              <a:rPr lang="ro-RO" dirty="0"/>
              <a:t>SARCINĂ DE LUCRU</a:t>
            </a:r>
            <a:br>
              <a:rPr lang="ro-RO" dirty="0"/>
            </a:br>
            <a:r>
              <a:rPr lang="ro-RO" sz="2000" dirty="0"/>
              <a:t>pentru capitolele 6, 7, 8 și  10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BDAF0-95C9-BE66-7F16-4F9736276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7485" y="2604234"/>
            <a:ext cx="10487468" cy="2354628"/>
          </a:xfrm>
        </p:spPr>
        <p:txBody>
          <a:bodyPr>
            <a:normAutofit fontScale="92500"/>
          </a:bodyPr>
          <a:lstStyle/>
          <a:p>
            <a:pPr algn="ctr"/>
            <a:r>
              <a:rPr lang="ro-RO" dirty="0">
                <a:solidFill>
                  <a:schemeClr val="tx1"/>
                </a:solidFill>
              </a:rPr>
              <a:t>Realizați un produs final transdisciplinar (secvență de lecție sau temă pentru elevi), în care utilizați IA, însoțită de o Fișă de evaluare – tip analiză SWOT a produsului</a:t>
            </a:r>
          </a:p>
          <a:p>
            <a:pPr algn="ctr"/>
            <a:endParaRPr lang="ro-RO" dirty="0">
              <a:solidFill>
                <a:schemeClr val="tx1"/>
              </a:solidFill>
            </a:endParaRPr>
          </a:p>
          <a:p>
            <a:pPr algn="ctr"/>
            <a:r>
              <a:rPr lang="ro-RO" dirty="0">
                <a:solidFill>
                  <a:schemeClr val="tx1"/>
                </a:solidFill>
              </a:rPr>
              <a:t>Timp de lucru 30 - 40min</a:t>
            </a:r>
          </a:p>
          <a:p>
            <a:pPr algn="ctr"/>
            <a:r>
              <a:rPr lang="ro-RO" dirty="0">
                <a:solidFill>
                  <a:schemeClr val="tx1"/>
                </a:solidFill>
              </a:rPr>
              <a:t>Prezentați în format digital produsele echipei dvs </a:t>
            </a:r>
          </a:p>
          <a:p>
            <a:pPr algn="ctr"/>
            <a:r>
              <a:rPr lang="ro-RO" dirty="0">
                <a:solidFill>
                  <a:schemeClr val="tx1"/>
                </a:solidFill>
              </a:rPr>
              <a:t>(maxim 10min ptr fiecare echipă)</a:t>
            </a:r>
          </a:p>
        </p:txBody>
      </p:sp>
    </p:spTree>
    <p:extLst>
      <p:ext uri="{BB962C8B-B14F-4D97-AF65-F5344CB8AC3E}">
        <p14:creationId xmlns:p14="http://schemas.microsoft.com/office/powerpoint/2010/main" val="2385556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D477B-0D35-4F9E-5B6F-3B2A52393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31" y="1254695"/>
            <a:ext cx="10148889" cy="2604495"/>
          </a:xfrm>
        </p:spPr>
        <p:txBody>
          <a:bodyPr>
            <a:normAutofit/>
          </a:bodyPr>
          <a:lstStyle/>
          <a:p>
            <a:pPr algn="ctr"/>
            <a:r>
              <a:rPr lang="ro-RO" sz="4400" dirty="0">
                <a:solidFill>
                  <a:schemeClr val="accent5">
                    <a:lumMod val="75000"/>
                  </a:schemeClr>
                </a:solidFill>
                <a:latin typeface="Mistral" panose="03090702030407020403" pitchFamily="66" charset="0"/>
              </a:rPr>
              <a:t>VĂ MULȚUMIM ȘI SPERĂM CĂ VEȚI UTILIZA CÂT MAI DES </a:t>
            </a:r>
            <a:r>
              <a:rPr lang="ro-RO" sz="4800" b="1" dirty="0">
                <a:solidFill>
                  <a:schemeClr val="accent5">
                    <a:lumMod val="75000"/>
                  </a:schemeClr>
                </a:solidFill>
                <a:latin typeface="Mistral" panose="03090702030407020403" pitchFamily="66" charset="0"/>
              </a:rPr>
              <a:t>I.A.</a:t>
            </a:r>
            <a:r>
              <a:rPr lang="ro-RO" sz="4400" dirty="0">
                <a:solidFill>
                  <a:schemeClr val="accent5">
                    <a:lumMod val="75000"/>
                  </a:schemeClr>
                </a:solidFill>
                <a:latin typeface="Mistral" panose="03090702030407020403" pitchFamily="66" charset="0"/>
              </a:rPr>
              <a:t> ÎN ACTIVITATEA DIDACTICĂ !!!!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3CC145-B142-4616-0A2C-8EAC09386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3700" y="3429000"/>
            <a:ext cx="3287210" cy="21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607179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79</TotalTime>
  <Words>631</Words>
  <Application>Microsoft Office PowerPoint</Application>
  <PresentationFormat>Custom</PresentationFormat>
  <Paragraphs>85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Mistral</vt:lpstr>
      <vt:lpstr>Times New Roman</vt:lpstr>
      <vt:lpstr>Vapor Trail</vt:lpstr>
      <vt:lpstr>DISEMINARE CURS ERASMUS+  AI and the 6Cs for Future-Ready Teaching HELSINKI 30.06.2025 – 05.07.2025 </vt:lpstr>
      <vt:lpstr>PowerPoint Presentation</vt:lpstr>
      <vt:lpstr>Integrarea celor 6C folosind Inteligența Artificială în Educație </vt:lpstr>
      <vt:lpstr>Cei 6C</vt:lpstr>
      <vt:lpstr>Rolul Inteligenței Artificiale</vt:lpstr>
      <vt:lpstr>Obiectivele cursului</vt:lpstr>
      <vt:lpstr>Rezultatele învățării</vt:lpstr>
      <vt:lpstr>Concluzii</vt:lpstr>
      <vt:lpstr>PowerPoint Presentation</vt:lpstr>
      <vt:lpstr>GHIDUL PENTRU UTILIZAREA INTELIGENȚEI ARTIFICIALE</vt:lpstr>
      <vt:lpstr>SARCINĂ DE LUCRU pentru capitolele 1, 2, 3, 4, 5 și  9</vt:lpstr>
      <vt:lpstr>Cum scriem prompturi ???  Cele mai interesante aplicații ale IA   simple show magic school  invideo figjam</vt:lpstr>
      <vt:lpstr>SARCINĂ DE LUCRU pentru capitolele 6, 7, 8 și  10</vt:lpstr>
      <vt:lpstr>VĂ MULȚUMIM ȘI SPERĂM CĂ VEȚI UTILIZA CÂT MAI DES I.A. ÎN ACTIVITATEA DIDACTICĂ !!!!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alexandru harabagiu</cp:lastModifiedBy>
  <cp:revision>3</cp:revision>
  <dcterms:created xsi:type="dcterms:W3CDTF">2013-01-27T09:14:16Z</dcterms:created>
  <dcterms:modified xsi:type="dcterms:W3CDTF">2025-09-02T14:46:42Z</dcterms:modified>
  <cp:category/>
</cp:coreProperties>
</file>